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6858000" cy="9144000" type="screen4x3"/>
  <p:notesSz cx="6797675" cy="9926638"/>
  <p:defaultTextStyle>
    <a:defPPr>
      <a:defRPr lang="ja-JP"/>
    </a:defPPr>
    <a:lvl1pPr algn="l" rtl="0" fontAlgn="base">
      <a:spcBef>
        <a:spcPct val="0"/>
      </a:spcBef>
      <a:spcAft>
        <a:spcPct val="0"/>
      </a:spcAft>
      <a:defRPr kumimoji="1" sz="1000" kern="1200">
        <a:solidFill>
          <a:schemeClr val="tx1"/>
        </a:solidFill>
        <a:latin typeface="ＭＳ Ｐゴシック" pitchFamily="50" charset="-128"/>
        <a:ea typeface="ＭＳ Ｐゴシック" pitchFamily="50" charset="-128"/>
        <a:cs typeface="+mn-cs"/>
      </a:defRPr>
    </a:lvl1pPr>
    <a:lvl2pPr marL="457200" algn="l" rtl="0" fontAlgn="base">
      <a:spcBef>
        <a:spcPct val="0"/>
      </a:spcBef>
      <a:spcAft>
        <a:spcPct val="0"/>
      </a:spcAft>
      <a:defRPr kumimoji="1" sz="1000" kern="1200">
        <a:solidFill>
          <a:schemeClr val="tx1"/>
        </a:solidFill>
        <a:latin typeface="ＭＳ Ｐゴシック" pitchFamily="50" charset="-128"/>
        <a:ea typeface="ＭＳ Ｐゴシック" pitchFamily="50" charset="-128"/>
        <a:cs typeface="+mn-cs"/>
      </a:defRPr>
    </a:lvl2pPr>
    <a:lvl3pPr marL="914400" algn="l" rtl="0" fontAlgn="base">
      <a:spcBef>
        <a:spcPct val="0"/>
      </a:spcBef>
      <a:spcAft>
        <a:spcPct val="0"/>
      </a:spcAft>
      <a:defRPr kumimoji="1" sz="1000" kern="1200">
        <a:solidFill>
          <a:schemeClr val="tx1"/>
        </a:solidFill>
        <a:latin typeface="ＭＳ Ｐゴシック" pitchFamily="50" charset="-128"/>
        <a:ea typeface="ＭＳ Ｐゴシック" pitchFamily="50" charset="-128"/>
        <a:cs typeface="+mn-cs"/>
      </a:defRPr>
    </a:lvl3pPr>
    <a:lvl4pPr marL="1371600" algn="l" rtl="0" fontAlgn="base">
      <a:spcBef>
        <a:spcPct val="0"/>
      </a:spcBef>
      <a:spcAft>
        <a:spcPct val="0"/>
      </a:spcAft>
      <a:defRPr kumimoji="1" sz="1000" kern="1200">
        <a:solidFill>
          <a:schemeClr val="tx1"/>
        </a:solidFill>
        <a:latin typeface="ＭＳ Ｐゴシック" pitchFamily="50" charset="-128"/>
        <a:ea typeface="ＭＳ Ｐゴシック" pitchFamily="50" charset="-128"/>
        <a:cs typeface="+mn-cs"/>
      </a:defRPr>
    </a:lvl4pPr>
    <a:lvl5pPr marL="1828800" algn="l" rtl="0" fontAlgn="base">
      <a:spcBef>
        <a:spcPct val="0"/>
      </a:spcBef>
      <a:spcAft>
        <a:spcPct val="0"/>
      </a:spcAft>
      <a:defRPr kumimoji="1" sz="1000" kern="1200">
        <a:solidFill>
          <a:schemeClr val="tx1"/>
        </a:solidFill>
        <a:latin typeface="ＭＳ Ｐゴシック" pitchFamily="50" charset="-128"/>
        <a:ea typeface="ＭＳ Ｐゴシック" pitchFamily="50" charset="-128"/>
        <a:cs typeface="+mn-cs"/>
      </a:defRPr>
    </a:lvl5pPr>
    <a:lvl6pPr marL="2286000" algn="l" defTabSz="914400" rtl="0" eaLnBrk="1" latinLnBrk="0" hangingPunct="1">
      <a:defRPr kumimoji="1" sz="1000" kern="1200">
        <a:solidFill>
          <a:schemeClr val="tx1"/>
        </a:solidFill>
        <a:latin typeface="ＭＳ Ｐゴシック" pitchFamily="50" charset="-128"/>
        <a:ea typeface="ＭＳ Ｐゴシック" pitchFamily="50" charset="-128"/>
        <a:cs typeface="+mn-cs"/>
      </a:defRPr>
    </a:lvl6pPr>
    <a:lvl7pPr marL="2743200" algn="l" defTabSz="914400" rtl="0" eaLnBrk="1" latinLnBrk="0" hangingPunct="1">
      <a:defRPr kumimoji="1" sz="1000" kern="1200">
        <a:solidFill>
          <a:schemeClr val="tx1"/>
        </a:solidFill>
        <a:latin typeface="ＭＳ Ｐゴシック" pitchFamily="50" charset="-128"/>
        <a:ea typeface="ＭＳ Ｐゴシック" pitchFamily="50" charset="-128"/>
        <a:cs typeface="+mn-cs"/>
      </a:defRPr>
    </a:lvl7pPr>
    <a:lvl8pPr marL="3200400" algn="l" defTabSz="914400" rtl="0" eaLnBrk="1" latinLnBrk="0" hangingPunct="1">
      <a:defRPr kumimoji="1" sz="1000" kern="1200">
        <a:solidFill>
          <a:schemeClr val="tx1"/>
        </a:solidFill>
        <a:latin typeface="ＭＳ Ｐゴシック" pitchFamily="50" charset="-128"/>
        <a:ea typeface="ＭＳ Ｐゴシック" pitchFamily="50" charset="-128"/>
        <a:cs typeface="+mn-cs"/>
      </a:defRPr>
    </a:lvl8pPr>
    <a:lvl9pPr marL="3657600" algn="l" defTabSz="914400" rtl="0" eaLnBrk="1" latinLnBrk="0" hangingPunct="1">
      <a:defRPr kumimoji="1" sz="1000" kern="1200">
        <a:solidFill>
          <a:schemeClr val="tx1"/>
        </a:solidFill>
        <a:latin typeface="ＭＳ Ｐゴシック" pitchFamily="50" charset="-128"/>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FF99"/>
    <a:srgbClr val="CCFFCC"/>
    <a:srgbClr val="FFFFCC"/>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p:scale>
          <a:sx n="100" d="100"/>
          <a:sy n="100" d="100"/>
        </p:scale>
        <p:origin x="-1728" y="194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ltLang="ja-JP"/>
          </a:p>
        </p:txBody>
      </p:sp>
      <p:sp>
        <p:nvSpPr>
          <p:cNvPr id="4099"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ltLang="ja-JP"/>
          </a:p>
        </p:txBody>
      </p:sp>
      <p:sp>
        <p:nvSpPr>
          <p:cNvPr id="4100" name="Rectangle 4"/>
          <p:cNvSpPr>
            <a:spLocks noGrp="1" noRot="1" noChangeAspect="1" noChangeArrowheads="1" noTextEdit="1"/>
          </p:cNvSpPr>
          <p:nvPr>
            <p:ph type="sldImg" idx="2"/>
          </p:nvPr>
        </p:nvSpPr>
        <p:spPr bwMode="auto">
          <a:xfrm>
            <a:off x="2003425" y="744538"/>
            <a:ext cx="27908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102"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ltLang="ja-JP"/>
          </a:p>
        </p:txBody>
      </p:sp>
      <p:sp>
        <p:nvSpPr>
          <p:cNvPr id="4103"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FE3EEA6D-5378-422B-9FCE-A9F6DFC2179E}" type="slidenum">
              <a:rPr lang="en-US" altLang="ja-JP"/>
              <a:pPr/>
              <a:t>‹#›</a:t>
            </a:fld>
            <a:endParaRPr lang="en-US" altLang="ja-JP"/>
          </a:p>
        </p:txBody>
      </p:sp>
    </p:spTree>
    <p:extLst>
      <p:ext uri="{BB962C8B-B14F-4D97-AF65-F5344CB8AC3E}">
        <p14:creationId xmlns:p14="http://schemas.microsoft.com/office/powerpoint/2010/main" val="266564461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fontAlgn="base">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fontAlgn="base">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fontAlgn="base">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fontAlgn="base">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CE137F-ABE8-4394-A4BD-563D181FDBF6}" type="slidenum">
              <a:rPr lang="en-US" altLang="ja-JP"/>
              <a:pPr/>
              <a:t>1</a:t>
            </a:fld>
            <a:endParaRPr lang="en-US" altLang="ja-JP"/>
          </a:p>
        </p:txBody>
      </p:sp>
      <p:sp>
        <p:nvSpPr>
          <p:cNvPr id="5122" name="Rectangle 2"/>
          <p:cNvSpPr>
            <a:spLocks noGrp="1" noRot="1" noChangeAspect="1" noChangeArrowheads="1" noTextEdit="1"/>
          </p:cNvSpPr>
          <p:nvPr>
            <p:ph type="sldImg"/>
          </p:nvPr>
        </p:nvSpPr>
        <p:spPr>
          <a:xfrm>
            <a:off x="2005013" y="744538"/>
            <a:ext cx="2790825" cy="3722687"/>
          </a:xfrm>
          <a:ln/>
        </p:spPr>
      </p:sp>
      <p:sp>
        <p:nvSpPr>
          <p:cNvPr id="5123" name="Rectangle 3"/>
          <p:cNvSpPr>
            <a:spLocks noGrp="1" noChangeArrowheads="1"/>
          </p:cNvSpPr>
          <p:nvPr>
            <p:ph type="body" idx="1"/>
          </p:nvPr>
        </p:nvSpPr>
        <p:spPr/>
        <p:txBody>
          <a:bodyPr/>
          <a:lstStyle/>
          <a:p>
            <a:endParaRPr lang="ja-JP"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038"/>
            <a:ext cx="5829300" cy="1960562"/>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A778294F-843C-4D82-9E4B-C5B9C0131DBD}" type="slidenum">
              <a:rPr lang="en-US" altLang="ja-JP"/>
              <a:pPr/>
              <a:t>‹#›</a:t>
            </a:fld>
            <a:endParaRPr lang="en-US" altLang="ja-JP"/>
          </a:p>
        </p:txBody>
      </p:sp>
    </p:spTree>
    <p:extLst>
      <p:ext uri="{BB962C8B-B14F-4D97-AF65-F5344CB8AC3E}">
        <p14:creationId xmlns:p14="http://schemas.microsoft.com/office/powerpoint/2010/main" val="441848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2B1B0425-8CB9-41C5-9CAA-63DE5BE1AB60}" type="slidenum">
              <a:rPr lang="en-US" altLang="ja-JP"/>
              <a:pPr/>
              <a:t>‹#›</a:t>
            </a:fld>
            <a:endParaRPr lang="en-US" altLang="ja-JP"/>
          </a:p>
        </p:txBody>
      </p:sp>
    </p:spTree>
    <p:extLst>
      <p:ext uri="{BB962C8B-B14F-4D97-AF65-F5344CB8AC3E}">
        <p14:creationId xmlns:p14="http://schemas.microsoft.com/office/powerpoint/2010/main" val="1376020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713"/>
            <a:ext cx="1543050" cy="780097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42900" y="366713"/>
            <a:ext cx="4476750" cy="780097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8AEA6F16-FB6D-4747-B762-0BFABB591F59}" type="slidenum">
              <a:rPr lang="en-US" altLang="ja-JP"/>
              <a:pPr/>
              <a:t>‹#›</a:t>
            </a:fld>
            <a:endParaRPr lang="en-US" altLang="ja-JP"/>
          </a:p>
        </p:txBody>
      </p:sp>
    </p:spTree>
    <p:extLst>
      <p:ext uri="{BB962C8B-B14F-4D97-AF65-F5344CB8AC3E}">
        <p14:creationId xmlns:p14="http://schemas.microsoft.com/office/powerpoint/2010/main" val="3122701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F9742A51-82A4-4DCF-A102-5A11622EFA7A}" type="slidenum">
              <a:rPr lang="en-US" altLang="ja-JP"/>
              <a:pPr/>
              <a:t>‹#›</a:t>
            </a:fld>
            <a:endParaRPr lang="en-US" altLang="ja-JP"/>
          </a:p>
        </p:txBody>
      </p:sp>
    </p:spTree>
    <p:extLst>
      <p:ext uri="{BB962C8B-B14F-4D97-AF65-F5344CB8AC3E}">
        <p14:creationId xmlns:p14="http://schemas.microsoft.com/office/powerpoint/2010/main" val="71825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338" y="5875338"/>
            <a:ext cx="5829300" cy="1816100"/>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0E4BDF27-7468-450B-89A6-0546FF08C03E}" type="slidenum">
              <a:rPr lang="en-US" altLang="ja-JP"/>
              <a:pPr/>
              <a:t>‹#›</a:t>
            </a:fld>
            <a:endParaRPr lang="en-US" altLang="ja-JP"/>
          </a:p>
        </p:txBody>
      </p:sp>
    </p:spTree>
    <p:extLst>
      <p:ext uri="{BB962C8B-B14F-4D97-AF65-F5344CB8AC3E}">
        <p14:creationId xmlns:p14="http://schemas.microsoft.com/office/powerpoint/2010/main" val="2653033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7F4AE72B-C5C6-44BB-A920-C6B2C9C3FD83}" type="slidenum">
              <a:rPr lang="en-US" altLang="ja-JP"/>
              <a:pPr/>
              <a:t>‹#›</a:t>
            </a:fld>
            <a:endParaRPr lang="en-US" altLang="ja-JP"/>
          </a:p>
        </p:txBody>
      </p:sp>
    </p:spTree>
    <p:extLst>
      <p:ext uri="{BB962C8B-B14F-4D97-AF65-F5344CB8AC3E}">
        <p14:creationId xmlns:p14="http://schemas.microsoft.com/office/powerpoint/2010/main" val="2548481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endParaRPr lang="en-US" altLang="ja-JP"/>
          </a:p>
        </p:txBody>
      </p:sp>
      <p:sp>
        <p:nvSpPr>
          <p:cNvPr id="8" name="フッター プレースホルダー 7"/>
          <p:cNvSpPr>
            <a:spLocks noGrp="1"/>
          </p:cNvSpPr>
          <p:nvPr>
            <p:ph type="ftr" sz="quarter" idx="11"/>
          </p:nvPr>
        </p:nvSpPr>
        <p:spPr/>
        <p:txBody>
          <a:bodyPr/>
          <a:lstStyle>
            <a:lvl1pPr>
              <a:defRPr/>
            </a:lvl1pPr>
          </a:lstStyle>
          <a:p>
            <a:endParaRPr lang="en-US" altLang="ja-JP"/>
          </a:p>
        </p:txBody>
      </p:sp>
      <p:sp>
        <p:nvSpPr>
          <p:cNvPr id="9" name="スライド番号プレースホルダー 8"/>
          <p:cNvSpPr>
            <a:spLocks noGrp="1"/>
          </p:cNvSpPr>
          <p:nvPr>
            <p:ph type="sldNum" sz="quarter" idx="12"/>
          </p:nvPr>
        </p:nvSpPr>
        <p:spPr/>
        <p:txBody>
          <a:bodyPr/>
          <a:lstStyle>
            <a:lvl1pPr>
              <a:defRPr/>
            </a:lvl1pPr>
          </a:lstStyle>
          <a:p>
            <a:fld id="{D7F4FA61-26A3-4291-838D-A2E62FB3E080}" type="slidenum">
              <a:rPr lang="en-US" altLang="ja-JP"/>
              <a:pPr/>
              <a:t>‹#›</a:t>
            </a:fld>
            <a:endParaRPr lang="en-US" altLang="ja-JP"/>
          </a:p>
        </p:txBody>
      </p:sp>
    </p:spTree>
    <p:extLst>
      <p:ext uri="{BB962C8B-B14F-4D97-AF65-F5344CB8AC3E}">
        <p14:creationId xmlns:p14="http://schemas.microsoft.com/office/powerpoint/2010/main" val="1276665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endParaRPr lang="en-US" altLang="ja-JP"/>
          </a:p>
        </p:txBody>
      </p:sp>
      <p:sp>
        <p:nvSpPr>
          <p:cNvPr id="4" name="フッター プレースホルダー 3"/>
          <p:cNvSpPr>
            <a:spLocks noGrp="1"/>
          </p:cNvSpPr>
          <p:nvPr>
            <p:ph type="ftr" sz="quarter" idx="11"/>
          </p:nvPr>
        </p:nvSpPr>
        <p:spPr/>
        <p:txBody>
          <a:bodyPr/>
          <a:lstStyle>
            <a:lvl1pPr>
              <a:defRPr/>
            </a:lvl1pPr>
          </a:lstStyle>
          <a:p>
            <a:endParaRPr lang="en-US" altLang="ja-JP"/>
          </a:p>
        </p:txBody>
      </p:sp>
      <p:sp>
        <p:nvSpPr>
          <p:cNvPr id="5" name="スライド番号プレースホルダー 4"/>
          <p:cNvSpPr>
            <a:spLocks noGrp="1"/>
          </p:cNvSpPr>
          <p:nvPr>
            <p:ph type="sldNum" sz="quarter" idx="12"/>
          </p:nvPr>
        </p:nvSpPr>
        <p:spPr/>
        <p:txBody>
          <a:bodyPr/>
          <a:lstStyle>
            <a:lvl1pPr>
              <a:defRPr/>
            </a:lvl1pPr>
          </a:lstStyle>
          <a:p>
            <a:fld id="{E8E45EC2-E819-4381-B5A6-4D4289654DED}" type="slidenum">
              <a:rPr lang="en-US" altLang="ja-JP"/>
              <a:pPr/>
              <a:t>‹#›</a:t>
            </a:fld>
            <a:endParaRPr lang="en-US" altLang="ja-JP"/>
          </a:p>
        </p:txBody>
      </p:sp>
    </p:spTree>
    <p:extLst>
      <p:ext uri="{BB962C8B-B14F-4D97-AF65-F5344CB8AC3E}">
        <p14:creationId xmlns:p14="http://schemas.microsoft.com/office/powerpoint/2010/main" val="3946683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p>
        </p:txBody>
      </p:sp>
      <p:sp>
        <p:nvSpPr>
          <p:cNvPr id="3" name="フッター プレースホルダー 2"/>
          <p:cNvSpPr>
            <a:spLocks noGrp="1"/>
          </p:cNvSpPr>
          <p:nvPr>
            <p:ph type="ftr" sz="quarter" idx="11"/>
          </p:nvPr>
        </p:nvSpPr>
        <p:spPr/>
        <p:txBody>
          <a:bodyPr/>
          <a:lstStyle>
            <a:lvl1pPr>
              <a:defRPr/>
            </a:lvl1pPr>
          </a:lstStyle>
          <a:p>
            <a:endParaRPr lang="en-US" altLang="ja-JP"/>
          </a:p>
        </p:txBody>
      </p:sp>
      <p:sp>
        <p:nvSpPr>
          <p:cNvPr id="4" name="スライド番号プレースホルダー 3"/>
          <p:cNvSpPr>
            <a:spLocks noGrp="1"/>
          </p:cNvSpPr>
          <p:nvPr>
            <p:ph type="sldNum" sz="quarter" idx="12"/>
          </p:nvPr>
        </p:nvSpPr>
        <p:spPr/>
        <p:txBody>
          <a:bodyPr/>
          <a:lstStyle>
            <a:lvl1pPr>
              <a:defRPr/>
            </a:lvl1pPr>
          </a:lstStyle>
          <a:p>
            <a:fld id="{DD9AE374-C734-4529-84E7-EE2BCFE6CD5A}" type="slidenum">
              <a:rPr lang="en-US" altLang="ja-JP"/>
              <a:pPr/>
              <a:t>‹#›</a:t>
            </a:fld>
            <a:endParaRPr lang="en-US" altLang="ja-JP"/>
          </a:p>
        </p:txBody>
      </p:sp>
    </p:spTree>
    <p:extLst>
      <p:ext uri="{BB962C8B-B14F-4D97-AF65-F5344CB8AC3E}">
        <p14:creationId xmlns:p14="http://schemas.microsoft.com/office/powerpoint/2010/main" val="2863490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3538"/>
            <a:ext cx="2255838" cy="154940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35AEFF43-1B06-4997-B1E9-CC256D217CC5}" type="slidenum">
              <a:rPr lang="en-US" altLang="ja-JP"/>
              <a:pPr/>
              <a:t>‹#›</a:t>
            </a:fld>
            <a:endParaRPr lang="en-US" altLang="ja-JP"/>
          </a:p>
        </p:txBody>
      </p:sp>
    </p:spTree>
    <p:extLst>
      <p:ext uri="{BB962C8B-B14F-4D97-AF65-F5344CB8AC3E}">
        <p14:creationId xmlns:p14="http://schemas.microsoft.com/office/powerpoint/2010/main" val="3968667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613" y="6400800"/>
            <a:ext cx="4114800" cy="755650"/>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86B60562-4FF3-438B-B691-63D029104BCE}" type="slidenum">
              <a:rPr lang="en-US" altLang="ja-JP"/>
              <a:pPr/>
              <a:t>‹#›</a:t>
            </a:fld>
            <a:endParaRPr lang="en-US" altLang="ja-JP"/>
          </a:p>
        </p:txBody>
      </p:sp>
    </p:spTree>
    <p:extLst>
      <p:ext uri="{BB962C8B-B14F-4D97-AF65-F5344CB8AC3E}">
        <p14:creationId xmlns:p14="http://schemas.microsoft.com/office/powerpoint/2010/main" val="2262351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66713"/>
            <a:ext cx="6172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342900" y="2133600"/>
            <a:ext cx="6172200"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342900" y="8326438"/>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ltLang="ja-JP"/>
          </a:p>
        </p:txBody>
      </p:sp>
      <p:sp>
        <p:nvSpPr>
          <p:cNvPr id="1029" name="Rectangle 5"/>
          <p:cNvSpPr>
            <a:spLocks noGrp="1" noChangeArrowheads="1"/>
          </p:cNvSpPr>
          <p:nvPr>
            <p:ph type="ftr" sz="quarter" idx="3"/>
          </p:nvPr>
        </p:nvSpPr>
        <p:spPr bwMode="auto">
          <a:xfrm>
            <a:off x="2343150" y="8326438"/>
            <a:ext cx="21717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ltLang="ja-JP"/>
          </a:p>
        </p:txBody>
      </p:sp>
      <p:sp>
        <p:nvSpPr>
          <p:cNvPr id="1030" name="Rectangle 6"/>
          <p:cNvSpPr>
            <a:spLocks noGrp="1" noChangeArrowheads="1"/>
          </p:cNvSpPr>
          <p:nvPr>
            <p:ph type="sldNum" sz="quarter" idx="4"/>
          </p:nvPr>
        </p:nvSpPr>
        <p:spPr bwMode="auto">
          <a:xfrm>
            <a:off x="4914900" y="8326438"/>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70716C2E-81DB-4F10-A2D1-5DC37836BCFF}"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ＭＳ Ｐゴシック" pitchFamily="50" charset="-128"/>
        </a:defRPr>
      </a:lvl2pPr>
      <a:lvl3pPr algn="ctr" rtl="0" fontAlgn="base">
        <a:spcBef>
          <a:spcPct val="0"/>
        </a:spcBef>
        <a:spcAft>
          <a:spcPct val="0"/>
        </a:spcAft>
        <a:defRPr kumimoji="1" sz="4400">
          <a:solidFill>
            <a:schemeClr val="tx2"/>
          </a:solidFill>
          <a:latin typeface="Arial" charset="0"/>
          <a:ea typeface="ＭＳ Ｐゴシック" pitchFamily="50" charset="-128"/>
        </a:defRPr>
      </a:lvl3pPr>
      <a:lvl4pPr algn="ctr" rtl="0" fontAlgn="base">
        <a:spcBef>
          <a:spcPct val="0"/>
        </a:spcBef>
        <a:spcAft>
          <a:spcPct val="0"/>
        </a:spcAft>
        <a:defRPr kumimoji="1" sz="4400">
          <a:solidFill>
            <a:schemeClr val="tx2"/>
          </a:solidFill>
          <a:latin typeface="Arial" charset="0"/>
          <a:ea typeface="ＭＳ Ｐゴシック" pitchFamily="50" charset="-128"/>
        </a:defRPr>
      </a:lvl4pPr>
      <a:lvl5pPr algn="ctr" rtl="0" fontAlgn="base">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3588247" y="2483768"/>
            <a:ext cx="3095625" cy="2285207"/>
          </a:xfrm>
          <a:prstGeom prst="rect">
            <a:avLst/>
          </a:prstGeom>
          <a:solidFill>
            <a:srgbClr val="FFFF99"/>
          </a:solidFill>
          <a:ln w="28575">
            <a:solidFill>
              <a:srgbClr val="0000FF"/>
            </a:solidFill>
            <a:miter lim="800000"/>
            <a:headEnd/>
            <a:tailEnd/>
          </a:ln>
          <a:effectLst/>
        </p:spPr>
        <p:txBody>
          <a:bodyPr wrap="none" anchor="ctr"/>
          <a:lstStyle/>
          <a:p>
            <a:endParaRPr lang="ja-JP" altLang="en-US"/>
          </a:p>
        </p:txBody>
      </p:sp>
      <p:sp>
        <p:nvSpPr>
          <p:cNvPr id="3076" name="AutoShape 4"/>
          <p:cNvSpPr>
            <a:spLocks noChangeArrowheads="1"/>
          </p:cNvSpPr>
          <p:nvPr/>
        </p:nvSpPr>
        <p:spPr bwMode="auto">
          <a:xfrm>
            <a:off x="56209" y="107505"/>
            <a:ext cx="6676479" cy="2304255"/>
          </a:xfrm>
          <a:prstGeom prst="roundRect">
            <a:avLst>
              <a:gd name="adj" fmla="val 16667"/>
            </a:avLst>
          </a:prstGeom>
          <a:solidFill>
            <a:srgbClr val="FFFF99"/>
          </a:solidFill>
          <a:ln w="19050">
            <a:solidFill>
              <a:srgbClr val="0070C0"/>
            </a:solidFill>
            <a:round/>
            <a:headEnd/>
            <a:tailEnd/>
          </a:ln>
          <a:effectLst/>
        </p:spPr>
        <p:txBody>
          <a:bodyPr wrap="none" anchor="ctr"/>
          <a:lstStyle/>
          <a:p>
            <a:endParaRPr lang="ja-JP" altLang="en-US" dirty="0"/>
          </a:p>
        </p:txBody>
      </p:sp>
      <p:sp>
        <p:nvSpPr>
          <p:cNvPr id="3103" name="Rectangle 31"/>
          <p:cNvSpPr>
            <a:spLocks noChangeArrowheads="1"/>
          </p:cNvSpPr>
          <p:nvPr/>
        </p:nvSpPr>
        <p:spPr bwMode="auto">
          <a:xfrm>
            <a:off x="642938" y="6784975"/>
            <a:ext cx="20891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104" name="Rectangle 32"/>
          <p:cNvSpPr>
            <a:spLocks noChangeArrowheads="1"/>
          </p:cNvSpPr>
          <p:nvPr/>
        </p:nvSpPr>
        <p:spPr bwMode="auto">
          <a:xfrm>
            <a:off x="621309" y="8341023"/>
            <a:ext cx="20891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pic>
        <p:nvPicPr>
          <p:cNvPr id="3133" name="Picture 61" descr="MT0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0769" y="177057"/>
            <a:ext cx="889684" cy="889684"/>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1357728" y="267956"/>
            <a:ext cx="4815742" cy="707886"/>
          </a:xfrm>
          <a:prstGeom prst="rect">
            <a:avLst/>
          </a:prstGeom>
          <a:noFill/>
        </p:spPr>
        <p:txBody>
          <a:bodyPr wrap="none" rtlCol="0">
            <a:spAutoFit/>
          </a:bodyPr>
          <a:lstStyle/>
          <a:p>
            <a:pPr algn="ctr"/>
            <a:r>
              <a:rPr kumimoji="1" lang="ja-JP" altLang="en-US" sz="4000" b="1" dirty="0" smtClean="0">
                <a:solidFill>
                  <a:srgbClr val="FF0000"/>
                </a:solidFill>
                <a:latin typeface="HG丸ｺﾞｼｯｸM-PRO" panose="020F0600000000000000" pitchFamily="50" charset="-128"/>
                <a:ea typeface="HG丸ｺﾞｼｯｸM-PRO" panose="020F0600000000000000" pitchFamily="50" charset="-128"/>
              </a:rPr>
              <a:t>たまさきゼミナール</a:t>
            </a:r>
            <a:endParaRPr kumimoji="1" lang="ja-JP" altLang="en-US" sz="40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115937" y="1092315"/>
            <a:ext cx="6585744" cy="707886"/>
          </a:xfrm>
          <a:prstGeom prst="rect">
            <a:avLst/>
          </a:prstGeom>
          <a:noFill/>
        </p:spPr>
        <p:txBody>
          <a:bodyPr wrap="square" rtlCol="0">
            <a:spAutoFit/>
          </a:bodyPr>
          <a:lstStyle/>
          <a:p>
            <a:pPr algn="ctr"/>
            <a:r>
              <a:rPr lang="ja-JP" altLang="en-US" sz="4000" b="1" dirty="0">
                <a:solidFill>
                  <a:srgbClr val="0070C0"/>
                </a:solidFill>
                <a:latin typeface="HG丸ｺﾞｼｯｸM-PRO" panose="020F0600000000000000" pitchFamily="50" charset="-128"/>
                <a:ea typeface="HG丸ｺﾞｼｯｸM-PRO" panose="020F0600000000000000" pitchFamily="50" charset="-128"/>
              </a:rPr>
              <a:t>基礎</a:t>
            </a:r>
            <a:r>
              <a:rPr lang="ja-JP" altLang="en-US" sz="4000" b="1" dirty="0" smtClean="0">
                <a:solidFill>
                  <a:srgbClr val="0070C0"/>
                </a:solidFill>
                <a:latin typeface="HG丸ｺﾞｼｯｸM-PRO" panose="020F0600000000000000" pitchFamily="50" charset="-128"/>
                <a:ea typeface="HG丸ｺﾞｼｯｸM-PRO" panose="020F0600000000000000" pitchFamily="50" charset="-128"/>
              </a:rPr>
              <a:t>から</a:t>
            </a:r>
            <a:r>
              <a:rPr lang="ja-JP" altLang="en-US" sz="4000" b="1" dirty="0">
                <a:solidFill>
                  <a:srgbClr val="0070C0"/>
                </a:solidFill>
                <a:latin typeface="HG丸ｺﾞｼｯｸM-PRO" panose="020F0600000000000000" pitchFamily="50" charset="-128"/>
                <a:ea typeface="HG丸ｺﾞｼｯｸM-PRO" panose="020F0600000000000000" pitchFamily="50" charset="-128"/>
              </a:rPr>
              <a:t>学ぶ</a:t>
            </a:r>
            <a:r>
              <a:rPr lang="ja-JP" altLang="en-US" sz="4000" b="1" dirty="0" smtClean="0">
                <a:solidFill>
                  <a:srgbClr val="0070C0"/>
                </a:solidFill>
                <a:latin typeface="HG丸ｺﾞｼｯｸM-PRO" panose="020F0600000000000000" pitchFamily="50" charset="-128"/>
                <a:ea typeface="HG丸ｺﾞｼｯｸM-PRO" panose="020F0600000000000000" pitchFamily="50" charset="-128"/>
              </a:rPr>
              <a:t>年末</a:t>
            </a:r>
            <a:r>
              <a:rPr lang="ja-JP" altLang="en-US" sz="4000" b="1" dirty="0">
                <a:solidFill>
                  <a:srgbClr val="0070C0"/>
                </a:solidFill>
                <a:latin typeface="HG丸ｺﾞｼｯｸM-PRO" panose="020F0600000000000000" pitchFamily="50" charset="-128"/>
                <a:ea typeface="HG丸ｺﾞｼｯｸM-PRO" panose="020F0600000000000000" pitchFamily="50" charset="-128"/>
              </a:rPr>
              <a:t>調整</a:t>
            </a:r>
            <a:endParaRPr kumimoji="1" lang="ja-JP" altLang="en-US" sz="4000"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1455203" y="4807862"/>
            <a:ext cx="5228669" cy="1754326"/>
          </a:xfrm>
          <a:prstGeom prst="rect">
            <a:avLst/>
          </a:prstGeom>
          <a:noFill/>
        </p:spPr>
        <p:txBody>
          <a:bodyPr wrap="square" rtlCol="0">
            <a:spAutoFit/>
          </a:bodyPr>
          <a:lstStyle/>
          <a:p>
            <a:r>
              <a:rPr kumimoji="1" lang="ja-JP" altLang="en-US" sz="1200" b="1" dirty="0" smtClean="0">
                <a:latin typeface="HG丸ｺﾞｼｯｸM-PRO" panose="020F0600000000000000" pitchFamily="50" charset="-128"/>
                <a:ea typeface="HG丸ｺﾞｼｯｸM-PRO" panose="020F0600000000000000" pitchFamily="50" charset="-128"/>
              </a:rPr>
              <a:t>日時　：　平成２９年　</a:t>
            </a:r>
            <a:r>
              <a:rPr kumimoji="1" lang="en-US" altLang="ja-JP" sz="1200" b="1" dirty="0" smtClean="0">
                <a:latin typeface="HG丸ｺﾞｼｯｸM-PRO" panose="020F0600000000000000" pitchFamily="50" charset="-128"/>
                <a:ea typeface="HG丸ｺﾞｼｯｸM-PRO" panose="020F0600000000000000" pitchFamily="50" charset="-128"/>
              </a:rPr>
              <a:t>11</a:t>
            </a:r>
            <a:r>
              <a:rPr kumimoji="1" lang="ja-JP" altLang="en-US" sz="1200" b="1" dirty="0" smtClean="0">
                <a:latin typeface="HG丸ｺﾞｼｯｸM-PRO" panose="020F0600000000000000" pitchFamily="50" charset="-128"/>
                <a:ea typeface="HG丸ｺﾞｼｯｸM-PRO" panose="020F0600000000000000" pitchFamily="50" charset="-128"/>
              </a:rPr>
              <a:t>月</a:t>
            </a:r>
            <a:r>
              <a:rPr lang="ja-JP" altLang="en-US" sz="1200" b="1" dirty="0" smtClean="0">
                <a:latin typeface="HG丸ｺﾞｼｯｸM-PRO" panose="020F0600000000000000" pitchFamily="50" charset="-128"/>
                <a:ea typeface="HG丸ｺﾞｼｯｸM-PRO" panose="020F0600000000000000" pitchFamily="50" charset="-128"/>
              </a:rPr>
              <a:t>１</a:t>
            </a:r>
            <a:r>
              <a:rPr lang="en-US" altLang="ja-JP" sz="1200" b="1" dirty="0" smtClean="0">
                <a:latin typeface="HG丸ｺﾞｼｯｸM-PRO" panose="020F0600000000000000" pitchFamily="50" charset="-128"/>
                <a:ea typeface="HG丸ｺﾞｼｯｸM-PRO" panose="020F0600000000000000" pitchFamily="50" charset="-128"/>
              </a:rPr>
              <a:t>0</a:t>
            </a:r>
            <a:r>
              <a:rPr kumimoji="1" lang="ja-JP" altLang="en-US" sz="1200" b="1" dirty="0" smtClean="0">
                <a:latin typeface="HG丸ｺﾞｼｯｸM-PRO" panose="020F0600000000000000" pitchFamily="50" charset="-128"/>
                <a:ea typeface="HG丸ｺﾞｼｯｸM-PRO" panose="020F0600000000000000" pitchFamily="50" charset="-128"/>
              </a:rPr>
              <a:t>日（金）　　１</a:t>
            </a:r>
            <a:r>
              <a:rPr kumimoji="1" lang="en-US" altLang="ja-JP" sz="1200" b="1" dirty="0" smtClean="0">
                <a:latin typeface="HG丸ｺﾞｼｯｸM-PRO" panose="020F0600000000000000" pitchFamily="50" charset="-128"/>
                <a:ea typeface="HG丸ｺﾞｼｯｸM-PRO" panose="020F0600000000000000" pitchFamily="50" charset="-128"/>
              </a:rPr>
              <a:t>3</a:t>
            </a:r>
            <a:r>
              <a:rPr kumimoji="1" lang="ja-JP" altLang="en-US" sz="1200" b="1" dirty="0" smtClean="0">
                <a:latin typeface="HG丸ｺﾞｼｯｸM-PRO" panose="020F0600000000000000" pitchFamily="50" charset="-128"/>
                <a:ea typeface="HG丸ｺﾞｼｯｸM-PRO" panose="020F0600000000000000" pitchFamily="50" charset="-128"/>
              </a:rPr>
              <a:t>：００～１</a:t>
            </a:r>
            <a:r>
              <a:rPr kumimoji="1" lang="en-US" altLang="ja-JP" sz="1200" b="1" dirty="0" smtClean="0">
                <a:latin typeface="HG丸ｺﾞｼｯｸM-PRO" panose="020F0600000000000000" pitchFamily="50" charset="-128"/>
                <a:ea typeface="HG丸ｺﾞｼｯｸM-PRO" panose="020F0600000000000000" pitchFamily="50" charset="-128"/>
              </a:rPr>
              <a:t>7</a:t>
            </a:r>
            <a:r>
              <a:rPr kumimoji="1" lang="ja-JP" altLang="en-US" sz="1200" b="1" dirty="0" smtClean="0">
                <a:latin typeface="HG丸ｺﾞｼｯｸM-PRO" panose="020F0600000000000000" pitchFamily="50" charset="-128"/>
                <a:ea typeface="HG丸ｺﾞｼｯｸM-PRO" panose="020F0600000000000000" pitchFamily="50" charset="-128"/>
              </a:rPr>
              <a:t>：００</a:t>
            </a:r>
            <a:endParaRPr kumimoji="1" lang="en-US" altLang="ja-JP" sz="1200" b="1" dirty="0" smtClean="0">
              <a:latin typeface="HG丸ｺﾞｼｯｸM-PRO" panose="020F0600000000000000" pitchFamily="50" charset="-128"/>
              <a:ea typeface="HG丸ｺﾞｼｯｸM-PRO" panose="020F0600000000000000" pitchFamily="50" charset="-128"/>
            </a:endParaRPr>
          </a:p>
          <a:p>
            <a:endParaRPr kumimoji="1" lang="en-US" altLang="ja-JP" sz="1200" b="1" dirty="0" smtClean="0">
              <a:latin typeface="HG丸ｺﾞｼｯｸM-PRO" panose="020F0600000000000000" pitchFamily="50" charset="-128"/>
              <a:ea typeface="HG丸ｺﾞｼｯｸM-PRO" panose="020F0600000000000000" pitchFamily="50" charset="-128"/>
            </a:endParaRPr>
          </a:p>
          <a:p>
            <a:r>
              <a:rPr lang="ja-JP" altLang="en-US" sz="1200" b="1" dirty="0" smtClean="0">
                <a:latin typeface="HG丸ｺﾞｼｯｸM-PRO" panose="020F0600000000000000" pitchFamily="50" charset="-128"/>
                <a:ea typeface="HG丸ｺﾞｼｯｸM-PRO" panose="020F0600000000000000" pitchFamily="50" charset="-128"/>
              </a:rPr>
              <a:t>場所　：　たまさき社労士事務所　ミーティングスペース</a:t>
            </a:r>
            <a:endParaRPr lang="en-US" altLang="ja-JP" sz="1200" b="1" dirty="0" smtClean="0">
              <a:latin typeface="HG丸ｺﾞｼｯｸM-PRO" panose="020F0600000000000000" pitchFamily="50" charset="-128"/>
              <a:ea typeface="HG丸ｺﾞｼｯｸM-PRO" panose="020F0600000000000000" pitchFamily="50" charset="-128"/>
            </a:endParaRPr>
          </a:p>
          <a:p>
            <a:endParaRPr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smtClean="0">
                <a:latin typeface="HG丸ｺﾞｼｯｸM-PRO" panose="020F0600000000000000" pitchFamily="50" charset="-128"/>
                <a:ea typeface="HG丸ｺﾞｼｯｸM-PRO" panose="020F0600000000000000" pitchFamily="50" charset="-128"/>
              </a:rPr>
              <a:t>住所　：　広島市中区寺町５－２７　　パークヒルズ城南２Ｆ</a:t>
            </a:r>
            <a:endParaRPr kumimoji="1" lang="en-US" altLang="ja-JP" sz="1200" b="1" dirty="0" smtClean="0">
              <a:latin typeface="HG丸ｺﾞｼｯｸM-PRO" panose="020F0600000000000000" pitchFamily="50" charset="-128"/>
              <a:ea typeface="HG丸ｺﾞｼｯｸM-PRO" panose="020F0600000000000000" pitchFamily="50" charset="-128"/>
            </a:endParaRPr>
          </a:p>
          <a:p>
            <a:endParaRPr lang="en-US" altLang="ja-JP" sz="1200" b="1" dirty="0">
              <a:latin typeface="HG丸ｺﾞｼｯｸM-PRO" panose="020F0600000000000000" pitchFamily="50" charset="-128"/>
              <a:ea typeface="HG丸ｺﾞｼｯｸM-PRO" panose="020F0600000000000000" pitchFamily="50" charset="-128"/>
            </a:endParaRPr>
          </a:p>
          <a:p>
            <a:r>
              <a:rPr kumimoji="1" lang="ja-JP" altLang="en-US" sz="1200" b="1" dirty="0" smtClean="0">
                <a:latin typeface="HG丸ｺﾞｼｯｸM-PRO" panose="020F0600000000000000" pitchFamily="50" charset="-128"/>
                <a:ea typeface="HG丸ｺﾞｼｯｸM-PRO" panose="020F0600000000000000" pitchFamily="50" charset="-128"/>
              </a:rPr>
              <a:t>費用　：　３，０００円</a:t>
            </a:r>
            <a:r>
              <a:rPr kumimoji="1" lang="en-US" altLang="ja-JP" sz="1200" b="1" dirty="0" smtClean="0">
                <a:latin typeface="HG丸ｺﾞｼｯｸM-PRO" panose="020F0600000000000000" pitchFamily="50" charset="-128"/>
                <a:ea typeface="HG丸ｺﾞｼｯｸM-PRO" panose="020F0600000000000000" pitchFamily="50" charset="-128"/>
              </a:rPr>
              <a:t>/</a:t>
            </a:r>
            <a:r>
              <a:rPr kumimoji="1" lang="ja-JP" altLang="en-US" sz="1200" b="1" dirty="0" smtClean="0">
                <a:latin typeface="HG丸ｺﾞｼｯｸM-PRO" panose="020F0600000000000000" pitchFamily="50" charset="-128"/>
                <a:ea typeface="HG丸ｺﾞｼｯｸM-PRO" panose="020F0600000000000000" pitchFamily="50" charset="-128"/>
              </a:rPr>
              <a:t>お一人様　　（資料代を含む</a:t>
            </a:r>
            <a:r>
              <a:rPr kumimoji="1" lang="ja-JP" altLang="en-US" sz="1200" b="1" dirty="0" smtClean="0">
                <a:latin typeface="HG丸ｺﾞｼｯｸM-PRO" panose="020F0600000000000000" pitchFamily="50" charset="-128"/>
                <a:ea typeface="HG丸ｺﾞｼｯｸM-PRO" panose="020F0600000000000000" pitchFamily="50" charset="-128"/>
              </a:rPr>
              <a:t>）</a:t>
            </a:r>
            <a:endParaRPr kumimoji="1" lang="en-US" altLang="ja-JP" sz="1200" b="1" dirty="0" smtClean="0">
              <a:latin typeface="HG丸ｺﾞｼｯｸM-PRO" panose="020F0600000000000000" pitchFamily="50" charset="-128"/>
              <a:ea typeface="HG丸ｺﾞｼｯｸM-PRO" panose="020F0600000000000000" pitchFamily="50" charset="-128"/>
            </a:endParaRPr>
          </a:p>
          <a:p>
            <a:endParaRPr lang="en-US" altLang="ja-JP" sz="1200" b="1" dirty="0">
              <a:latin typeface="HG丸ｺﾞｼｯｸM-PRO" panose="020F0600000000000000" pitchFamily="50" charset="-128"/>
              <a:ea typeface="HG丸ｺﾞｼｯｸM-PRO" panose="020F0600000000000000" pitchFamily="50" charset="-128"/>
            </a:endParaRPr>
          </a:p>
          <a:p>
            <a:r>
              <a:rPr kumimoji="1" lang="ja-JP" altLang="en-US" sz="1200" b="1" dirty="0" smtClean="0">
                <a:latin typeface="HG丸ｺﾞｼｯｸM-PRO" panose="020F0600000000000000" pitchFamily="50" charset="-128"/>
                <a:ea typeface="HG丸ｺﾞｼｯｸM-PRO" panose="020F0600000000000000" pitchFamily="50" charset="-128"/>
              </a:rPr>
              <a:t>定員　：　１２名様（先着順）　</a:t>
            </a:r>
            <a:endParaRPr kumimoji="1" lang="ja-JP" altLang="en-US" sz="1200" b="1" dirty="0">
              <a:latin typeface="HG丸ｺﾞｼｯｸM-PRO" panose="020F0600000000000000" pitchFamily="50" charset="-128"/>
              <a:ea typeface="HG丸ｺﾞｼｯｸM-PRO" panose="020F0600000000000000" pitchFamily="50" charset="-128"/>
            </a:endParaRPr>
          </a:p>
        </p:txBody>
      </p:sp>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04" y="4730087"/>
            <a:ext cx="1200468" cy="1093438"/>
          </a:xfrm>
          <a:prstGeom prst="rect">
            <a:avLst/>
          </a:prstGeom>
        </p:spPr>
      </p:pic>
      <p:sp>
        <p:nvSpPr>
          <p:cNvPr id="13" name="テキスト ボックス 12"/>
          <p:cNvSpPr txBox="1"/>
          <p:nvPr/>
        </p:nvSpPr>
        <p:spPr>
          <a:xfrm>
            <a:off x="47599" y="6569378"/>
            <a:ext cx="6618114" cy="1015663"/>
          </a:xfrm>
          <a:prstGeom prst="rect">
            <a:avLst/>
          </a:prstGeom>
          <a:solidFill>
            <a:srgbClr val="CCFFCC"/>
          </a:solidFill>
          <a:ln>
            <a:solidFill>
              <a:srgbClr val="00B0F0"/>
            </a:solidFill>
          </a:ln>
        </p:spPr>
        <p:txBody>
          <a:bodyPr wrap="squar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たまさきゼミナール</a:t>
            </a:r>
            <a:r>
              <a:rPr lang="ja-JP" altLang="en-US" sz="1200" dirty="0" smtClean="0">
                <a:latin typeface="HG丸ｺﾞｼｯｸM-PRO" panose="020F0600000000000000" pitchFamily="50" charset="-128"/>
                <a:ea typeface="HG丸ｺﾞｼｯｸM-PRO" panose="020F0600000000000000" pitchFamily="50" charset="-128"/>
              </a:rPr>
              <a:t>（略称：たまゼミ）</a:t>
            </a:r>
            <a:r>
              <a:rPr kumimoji="1" lang="ja-JP" altLang="en-US" sz="1200" dirty="0" smtClean="0">
                <a:latin typeface="HG丸ｺﾞｼｯｸM-PRO" panose="020F0600000000000000" pitchFamily="50" charset="-128"/>
                <a:ea typeface="HG丸ｺﾞｼｯｸM-PRO" panose="020F0600000000000000" pitchFamily="50" charset="-128"/>
              </a:rPr>
              <a:t>とは・・・</a:t>
            </a:r>
            <a:endParaRPr kumimoji="1" lang="en-US" altLang="ja-JP" sz="1200" dirty="0" smtClean="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たまさき社労士</a:t>
            </a:r>
            <a:r>
              <a:rPr lang="ja-JP" altLang="en-US" sz="1200" dirty="0" smtClean="0">
                <a:latin typeface="HG丸ｺﾞｼｯｸM-PRO" panose="020F0600000000000000" pitchFamily="50" charset="-128"/>
                <a:ea typeface="HG丸ｺﾞｼｯｸM-PRO" panose="020F0600000000000000" pitchFamily="50" charset="-128"/>
              </a:rPr>
              <a:t>事務所が顧問先様へ労務管理お役立ち情報をご提供する顧問先企業様向けの勉強会です。</a:t>
            </a:r>
            <a:endParaRPr lang="en-US" altLang="ja-JP" sz="1200" dirty="0" smtClean="0">
              <a:latin typeface="HG丸ｺﾞｼｯｸM-PRO" panose="020F0600000000000000" pitchFamily="50" charset="-128"/>
              <a:ea typeface="HG丸ｺﾞｼｯｸM-PRO" panose="020F0600000000000000" pitchFamily="50" charset="-128"/>
            </a:endParaRPr>
          </a:p>
          <a:p>
            <a:endParaRPr kumimoji="1" lang="en-US" altLang="ja-JP" sz="1200" dirty="0" smtClean="0">
              <a:latin typeface="HG丸ｺﾞｼｯｸM-PRO" panose="020F0600000000000000" pitchFamily="50" charset="-128"/>
              <a:ea typeface="HG丸ｺﾞｼｯｸM-PRO" panose="020F0600000000000000" pitchFamily="50" charset="-128"/>
            </a:endParaRPr>
          </a:p>
          <a:p>
            <a:r>
              <a:rPr kumimoji="1" lang="ja-JP" altLang="en-US" sz="1200" dirty="0" smtClean="0">
                <a:latin typeface="HG丸ｺﾞｼｯｸM-PRO" panose="020F0600000000000000" pitchFamily="50" charset="-128"/>
                <a:ea typeface="HG丸ｺﾞｼｯｸM-PRO" panose="020F0600000000000000" pitchFamily="50" charset="-128"/>
              </a:rPr>
              <a:t>お問合せは・・・　たまさき社労士事務所　　ＴＥＬ　</a:t>
            </a:r>
            <a:r>
              <a:rPr kumimoji="1" lang="en-US" altLang="ja-JP" sz="1200" dirty="0" smtClean="0">
                <a:latin typeface="HG丸ｺﾞｼｯｸM-PRO" panose="020F0600000000000000" pitchFamily="50" charset="-128"/>
                <a:ea typeface="HG丸ｺﾞｼｯｸM-PRO" panose="020F0600000000000000" pitchFamily="50" charset="-128"/>
              </a:rPr>
              <a:t>082-275-4770</a:t>
            </a:r>
            <a:r>
              <a:rPr kumimoji="1" lang="ja-JP" altLang="en-US" sz="1200" dirty="0" smtClean="0">
                <a:latin typeface="HG丸ｺﾞｼｯｸM-PRO" panose="020F0600000000000000" pitchFamily="50" charset="-128"/>
                <a:ea typeface="HG丸ｺﾞｼｯｸM-PRO" panose="020F0600000000000000" pitchFamily="50" charset="-128"/>
              </a:rPr>
              <a:t>　</a:t>
            </a:r>
            <a:r>
              <a:rPr kumimoji="1" lang="ja-JP" altLang="en-US" sz="1200" dirty="0" smtClean="0">
                <a:latin typeface="HG丸ｺﾞｼｯｸM-PRO" panose="020F0600000000000000" pitchFamily="50" charset="-128"/>
                <a:ea typeface="HG丸ｺﾞｼｯｸM-PRO" panose="020F0600000000000000" pitchFamily="50" charset="-128"/>
              </a:rPr>
              <a:t>まで</a:t>
            </a:r>
            <a:endParaRPr kumimoji="1" lang="en-US" altLang="ja-JP" sz="1200" dirty="0" smtClean="0">
              <a:latin typeface="HG丸ｺﾞｼｯｸM-PRO" panose="020F0600000000000000" pitchFamily="50" charset="-128"/>
              <a:ea typeface="HG丸ｺﾞｼｯｸM-PRO" panose="020F0600000000000000" pitchFamily="50" charset="-128"/>
            </a:endParaRPr>
          </a:p>
        </p:txBody>
      </p:sp>
      <p:sp>
        <p:nvSpPr>
          <p:cNvPr id="18" name="テキスト ボックス 17"/>
          <p:cNvSpPr txBox="1"/>
          <p:nvPr/>
        </p:nvSpPr>
        <p:spPr>
          <a:xfrm>
            <a:off x="126697" y="7597900"/>
            <a:ext cx="3078373" cy="246221"/>
          </a:xfrm>
          <a:prstGeom prst="rect">
            <a:avLst/>
          </a:prstGeom>
          <a:noFill/>
        </p:spPr>
        <p:txBody>
          <a:bodyPr wrap="squar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たまさきゼミナールお申込用紙</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9" name="テキスト ボックス 18"/>
          <p:cNvSpPr txBox="1"/>
          <p:nvPr/>
        </p:nvSpPr>
        <p:spPr>
          <a:xfrm>
            <a:off x="311450" y="7910544"/>
            <a:ext cx="2028328" cy="553998"/>
          </a:xfrm>
          <a:prstGeom prst="rect">
            <a:avLst/>
          </a:prstGeom>
          <a:noFill/>
          <a:ln>
            <a:solidFill>
              <a:srgbClr val="0070C0"/>
            </a:solidFill>
          </a:ln>
        </p:spPr>
        <p:txBody>
          <a:bodyPr wrap="squar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御社名</a:t>
            </a:r>
            <a:endParaRPr kumimoji="1" lang="en-US" altLang="ja-JP" dirty="0" smtClean="0">
              <a:latin typeface="HG丸ｺﾞｼｯｸM-PRO" panose="020F0600000000000000" pitchFamily="50" charset="-128"/>
              <a:ea typeface="HG丸ｺﾞｼｯｸM-PRO" panose="020F0600000000000000" pitchFamily="50" charset="-128"/>
            </a:endParaRPr>
          </a:p>
          <a:p>
            <a:endParaRPr lang="en-US" altLang="ja-JP" dirty="0"/>
          </a:p>
          <a:p>
            <a:endParaRPr kumimoji="1" lang="ja-JP" altLang="en-US" dirty="0"/>
          </a:p>
        </p:txBody>
      </p:sp>
      <p:sp>
        <p:nvSpPr>
          <p:cNvPr id="78" name="テキスト ボックス 77"/>
          <p:cNvSpPr txBox="1"/>
          <p:nvPr/>
        </p:nvSpPr>
        <p:spPr>
          <a:xfrm>
            <a:off x="2339778" y="7910544"/>
            <a:ext cx="2088232" cy="553998"/>
          </a:xfrm>
          <a:prstGeom prst="rect">
            <a:avLst/>
          </a:prstGeom>
          <a:noFill/>
          <a:ln>
            <a:solidFill>
              <a:srgbClr val="0070C0"/>
            </a:solidFill>
          </a:ln>
        </p:spPr>
        <p:txBody>
          <a:bodyPr wrap="squar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お名前</a:t>
            </a:r>
            <a:endParaRPr kumimoji="1" lang="en-US" altLang="ja-JP" dirty="0" smtClean="0">
              <a:latin typeface="HG丸ｺﾞｼｯｸM-PRO" panose="020F0600000000000000" pitchFamily="50" charset="-128"/>
              <a:ea typeface="HG丸ｺﾞｼｯｸM-PRO" panose="020F0600000000000000" pitchFamily="50" charset="-128"/>
            </a:endParaRPr>
          </a:p>
          <a:p>
            <a:endParaRPr lang="en-US" altLang="ja-JP" dirty="0"/>
          </a:p>
          <a:p>
            <a:endParaRPr kumimoji="1" lang="ja-JP" altLang="en-US" dirty="0"/>
          </a:p>
        </p:txBody>
      </p:sp>
      <p:sp>
        <p:nvSpPr>
          <p:cNvPr id="79" name="テキスト ボックス 78"/>
          <p:cNvSpPr txBox="1"/>
          <p:nvPr/>
        </p:nvSpPr>
        <p:spPr>
          <a:xfrm>
            <a:off x="5202582" y="7910544"/>
            <a:ext cx="1442568" cy="553998"/>
          </a:xfrm>
          <a:prstGeom prst="rect">
            <a:avLst/>
          </a:prstGeom>
          <a:noFill/>
          <a:ln>
            <a:solidFill>
              <a:srgbClr val="0070C0"/>
            </a:solidFill>
          </a:ln>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ＴＥＬ</a:t>
            </a:r>
            <a:endParaRPr kumimoji="1" lang="en-US" altLang="ja-JP" dirty="0" smtClean="0">
              <a:latin typeface="HG丸ｺﾞｼｯｸM-PRO" panose="020F0600000000000000" pitchFamily="50" charset="-128"/>
              <a:ea typeface="HG丸ｺﾞｼｯｸM-PRO" panose="020F0600000000000000" pitchFamily="50" charset="-128"/>
            </a:endParaRPr>
          </a:p>
          <a:p>
            <a:endParaRPr lang="en-US" altLang="ja-JP" dirty="0"/>
          </a:p>
          <a:p>
            <a:endParaRPr kumimoji="1" lang="ja-JP" altLang="en-US" dirty="0"/>
          </a:p>
        </p:txBody>
      </p:sp>
      <p:sp>
        <p:nvSpPr>
          <p:cNvPr id="21" name="右矢印 20"/>
          <p:cNvSpPr/>
          <p:nvPr/>
        </p:nvSpPr>
        <p:spPr bwMode="auto">
          <a:xfrm>
            <a:off x="331717" y="8612969"/>
            <a:ext cx="945329" cy="349479"/>
          </a:xfrm>
          <a:prstGeom prst="rightArrow">
            <a:avLst/>
          </a:prstGeom>
          <a:solidFill>
            <a:schemeClr val="accent5">
              <a:lumMod val="90000"/>
            </a:schemeClr>
          </a:solidFill>
          <a:ln w="19050">
            <a:solidFill>
              <a:srgbClr val="0070C0"/>
            </a:solidFill>
            <a:round/>
            <a:headEnd/>
            <a:tailEnd/>
          </a:ln>
          <a:effectLst/>
        </p:spPr>
        <p:txBody>
          <a:bodyPr wrap="none" rtlCol="0" anchor="ctr"/>
          <a:lstStyle/>
          <a:p>
            <a:pPr algn="ctr"/>
            <a:endParaRPr kumimoji="1" lang="ja-JP" altLang="en-US" dirty="0"/>
          </a:p>
        </p:txBody>
      </p:sp>
      <p:sp>
        <p:nvSpPr>
          <p:cNvPr id="22" name="テキスト ボックス 21"/>
          <p:cNvSpPr txBox="1"/>
          <p:nvPr/>
        </p:nvSpPr>
        <p:spPr>
          <a:xfrm>
            <a:off x="1441958" y="8464542"/>
            <a:ext cx="4380484" cy="646331"/>
          </a:xfrm>
          <a:prstGeom prst="rect">
            <a:avLst/>
          </a:prstGeom>
          <a:noFill/>
        </p:spPr>
        <p:txBody>
          <a:bodyPr wrap="square" rtlCol="0">
            <a:spAutoFit/>
          </a:bodyPr>
          <a:lstStyle/>
          <a:p>
            <a:r>
              <a:rPr kumimoji="1" lang="ja-JP" altLang="en-US" sz="1800" dirty="0" smtClean="0">
                <a:latin typeface="HG丸ｺﾞｼｯｸM-PRO" panose="020F0600000000000000" pitchFamily="50" charset="-128"/>
                <a:ea typeface="HG丸ｺﾞｼｯｸM-PRO" panose="020F0600000000000000" pitchFamily="50" charset="-128"/>
              </a:rPr>
              <a:t>このまま　</a:t>
            </a:r>
            <a:r>
              <a:rPr kumimoji="1" lang="en-US" altLang="ja-JP" sz="1800" dirty="0" smtClean="0">
                <a:latin typeface="HG丸ｺﾞｼｯｸM-PRO" panose="020F0600000000000000" pitchFamily="50" charset="-128"/>
                <a:ea typeface="HG丸ｺﾞｼｯｸM-PRO" panose="020F0600000000000000" pitchFamily="50" charset="-128"/>
              </a:rPr>
              <a:t>082-275-4780</a:t>
            </a:r>
            <a:r>
              <a:rPr kumimoji="1" lang="ja-JP" altLang="en-US" sz="1800" dirty="0" smtClean="0">
                <a:latin typeface="HG丸ｺﾞｼｯｸM-PRO" panose="020F0600000000000000" pitchFamily="50" charset="-128"/>
                <a:ea typeface="HG丸ｺﾞｼｯｸM-PRO" panose="020F0600000000000000" pitchFamily="50" charset="-128"/>
              </a:rPr>
              <a:t>　へ</a:t>
            </a:r>
            <a:endParaRPr kumimoji="1" lang="en-US" altLang="ja-JP" sz="1800" dirty="0" smtClean="0">
              <a:latin typeface="HG丸ｺﾞｼｯｸM-PRO" panose="020F0600000000000000" pitchFamily="50" charset="-128"/>
              <a:ea typeface="HG丸ｺﾞｼｯｸM-PRO" panose="020F0600000000000000" pitchFamily="50" charset="-128"/>
            </a:endParaRPr>
          </a:p>
          <a:p>
            <a:r>
              <a:rPr kumimoji="1" lang="ja-JP" altLang="en-US" sz="1800" dirty="0" smtClean="0">
                <a:latin typeface="HG丸ｺﾞｼｯｸM-PRO" panose="020F0600000000000000" pitchFamily="50" charset="-128"/>
                <a:ea typeface="HG丸ｺﾞｼｯｸM-PRO" panose="020F0600000000000000" pitchFamily="50" charset="-128"/>
              </a:rPr>
              <a:t>ＦＡＸしてください！</a:t>
            </a:r>
            <a:endParaRPr kumimoji="1" lang="ja-JP" altLang="en-US" sz="1800" dirty="0">
              <a:latin typeface="HG丸ｺﾞｼｯｸM-PRO" panose="020F0600000000000000" pitchFamily="50" charset="-128"/>
              <a:ea typeface="HG丸ｺﾞｼｯｸM-PRO" panose="020F0600000000000000" pitchFamily="50" charset="-128"/>
            </a:endParaRPr>
          </a:p>
        </p:txBody>
      </p:sp>
      <p:sp>
        <p:nvSpPr>
          <p:cNvPr id="23" name="Rectangle 3"/>
          <p:cNvSpPr>
            <a:spLocks noChangeArrowheads="1"/>
          </p:cNvSpPr>
          <p:nvPr/>
        </p:nvSpPr>
        <p:spPr bwMode="auto">
          <a:xfrm>
            <a:off x="126697" y="2483768"/>
            <a:ext cx="3374311" cy="2285207"/>
          </a:xfrm>
          <a:prstGeom prst="rect">
            <a:avLst/>
          </a:prstGeom>
          <a:solidFill>
            <a:srgbClr val="FFFF99"/>
          </a:solidFill>
          <a:ln w="28575">
            <a:solidFill>
              <a:srgbClr val="0000FF"/>
            </a:solidFill>
            <a:miter lim="800000"/>
            <a:headEnd/>
            <a:tailEnd/>
          </a:ln>
          <a:effectLst/>
        </p:spPr>
        <p:txBody>
          <a:bodyPr wrap="none" anchor="ctr"/>
          <a:lstStyle/>
          <a:p>
            <a:endParaRPr lang="ja-JP" altLang="en-US" dirty="0"/>
          </a:p>
        </p:txBody>
      </p:sp>
      <p:sp>
        <p:nvSpPr>
          <p:cNvPr id="4" name="テキスト ボックス 3"/>
          <p:cNvSpPr txBox="1"/>
          <p:nvPr/>
        </p:nvSpPr>
        <p:spPr>
          <a:xfrm>
            <a:off x="3618955" y="2579930"/>
            <a:ext cx="3034207" cy="2123658"/>
          </a:xfrm>
          <a:prstGeom prst="rect">
            <a:avLst/>
          </a:prstGeom>
          <a:noFill/>
        </p:spPr>
        <p:txBody>
          <a:bodyPr wrap="square" rtlCol="0">
            <a:spAutoFit/>
          </a:bodyPr>
          <a:lstStyle/>
          <a:p>
            <a:r>
              <a:rPr lang="ja-JP" altLang="en-US" sz="1200" dirty="0" smtClean="0"/>
              <a:t>（ゼミ内容）</a:t>
            </a:r>
            <a:endParaRPr lang="en-US" altLang="ja-JP" sz="1200" dirty="0" smtClean="0"/>
          </a:p>
          <a:p>
            <a:endParaRPr lang="en-US" altLang="ja-JP" dirty="0"/>
          </a:p>
          <a:p>
            <a:r>
              <a:rPr lang="ja-JP" altLang="en-US" sz="1200" dirty="0" smtClean="0"/>
              <a:t>✔</a:t>
            </a:r>
            <a:r>
              <a:rPr lang="ja-JP" altLang="en-US" sz="1200" dirty="0"/>
              <a:t>年末</a:t>
            </a:r>
            <a:r>
              <a:rPr lang="ja-JP" altLang="en-US" sz="1200" dirty="0" smtClean="0"/>
              <a:t>調整のしくみ</a:t>
            </a:r>
            <a:endParaRPr lang="en-US" altLang="ja-JP" sz="1200" dirty="0" smtClean="0"/>
          </a:p>
          <a:p>
            <a:r>
              <a:rPr lang="ja-JP" altLang="en-US" sz="1200" dirty="0" smtClean="0"/>
              <a:t>✔そもそも、なぜ年末調整は必要なの？</a:t>
            </a:r>
            <a:endParaRPr lang="en-US" altLang="ja-JP" sz="1200" dirty="0" smtClean="0"/>
          </a:p>
          <a:p>
            <a:r>
              <a:rPr lang="ja-JP" altLang="en-US" sz="1200" dirty="0" smtClean="0"/>
              <a:t>✔年末調整の時期と対象者は？</a:t>
            </a:r>
            <a:endParaRPr lang="ja-JP" altLang="en-US" sz="1200" dirty="0"/>
          </a:p>
          <a:p>
            <a:r>
              <a:rPr lang="ja-JP" altLang="en-US" sz="1200" dirty="0" smtClean="0"/>
              <a:t>✔</a:t>
            </a:r>
            <a:r>
              <a:rPr lang="ja-JP" altLang="en-US" sz="1200" dirty="0"/>
              <a:t>年末調整</a:t>
            </a:r>
            <a:r>
              <a:rPr lang="ja-JP" altLang="en-US" sz="1200" dirty="0" smtClean="0"/>
              <a:t>の流れを理解しよう</a:t>
            </a:r>
            <a:endParaRPr lang="ja-JP" altLang="en-US" sz="1200" dirty="0"/>
          </a:p>
          <a:p>
            <a:r>
              <a:rPr lang="ja-JP" altLang="en-US" sz="1200" dirty="0" smtClean="0"/>
              <a:t>✔</a:t>
            </a:r>
            <a:r>
              <a:rPr lang="ja-JP" altLang="en-US" sz="1200" dirty="0"/>
              <a:t>年末調整</a:t>
            </a:r>
            <a:r>
              <a:rPr lang="ja-JP" altLang="en-US" sz="1200" dirty="0" smtClean="0"/>
              <a:t>の下準備</a:t>
            </a:r>
            <a:endParaRPr lang="en-US" altLang="ja-JP" sz="1200" dirty="0" smtClean="0"/>
          </a:p>
          <a:p>
            <a:r>
              <a:rPr lang="ja-JP" altLang="en-US" sz="1200" dirty="0" smtClean="0"/>
              <a:t>✔さまざまな「控除」を理解しよう</a:t>
            </a:r>
            <a:endParaRPr lang="ja-JP" altLang="en-US" sz="1200" dirty="0"/>
          </a:p>
          <a:p>
            <a:r>
              <a:rPr lang="ja-JP" altLang="en-US" sz="1200" dirty="0" smtClean="0"/>
              <a:t>✔子どもの年金を支払ったときは？</a:t>
            </a:r>
            <a:endParaRPr lang="ja-JP" altLang="en-US" sz="1200" dirty="0"/>
          </a:p>
          <a:p>
            <a:r>
              <a:rPr lang="ja-JP" altLang="en-US" sz="1200" dirty="0" smtClean="0"/>
              <a:t>✔途中入社の社員の場合は？</a:t>
            </a:r>
            <a:endParaRPr lang="ja-JP" altLang="en-US" sz="1200" dirty="0"/>
          </a:p>
          <a:p>
            <a:r>
              <a:rPr lang="ja-JP" altLang="en-US" sz="1200" dirty="0" smtClean="0"/>
              <a:t>✔地震保険に加入したときは？</a:t>
            </a:r>
            <a:r>
              <a:rPr lang="ja-JP" altLang="en-US" sz="1200" dirty="0"/>
              <a:t>　　</a:t>
            </a:r>
            <a:r>
              <a:rPr lang="ja-JP" altLang="en-US" sz="1200" dirty="0" smtClean="0"/>
              <a:t>　など</a:t>
            </a:r>
            <a:endParaRPr lang="en-US" altLang="ja-JP" sz="1200" dirty="0" smtClean="0"/>
          </a:p>
        </p:txBody>
      </p:sp>
      <p:sp>
        <p:nvSpPr>
          <p:cNvPr id="24" name="テキスト ボックス 23"/>
          <p:cNvSpPr txBox="1"/>
          <p:nvPr/>
        </p:nvSpPr>
        <p:spPr>
          <a:xfrm>
            <a:off x="4428009" y="7910544"/>
            <a:ext cx="774573" cy="553998"/>
          </a:xfrm>
          <a:prstGeom prst="rect">
            <a:avLst/>
          </a:prstGeom>
          <a:noFill/>
          <a:ln>
            <a:solidFill>
              <a:srgbClr val="0070C0"/>
            </a:solidFill>
          </a:ln>
        </p:spPr>
        <p:txBody>
          <a:bodyPr wrap="square" rtlCol="0">
            <a:spAutoFit/>
          </a:bodyPr>
          <a:lstStyle/>
          <a:p>
            <a:r>
              <a:rPr lang="ja-JP" altLang="en-US" dirty="0" smtClean="0">
                <a:latin typeface="HG丸ｺﾞｼｯｸM-PRO" panose="020F0600000000000000" pitchFamily="50" charset="-128"/>
                <a:ea typeface="HG丸ｺﾞｼｯｸM-PRO" panose="020F0600000000000000" pitchFamily="50" charset="-128"/>
              </a:rPr>
              <a:t>参加人数</a:t>
            </a:r>
            <a:endParaRPr kumimoji="1" lang="en-US" altLang="ja-JP" dirty="0" smtClean="0">
              <a:latin typeface="HG丸ｺﾞｼｯｸM-PRO" panose="020F0600000000000000" pitchFamily="50" charset="-128"/>
              <a:ea typeface="HG丸ｺﾞｼｯｸM-PRO" panose="020F0600000000000000" pitchFamily="50" charset="-128"/>
            </a:endParaRPr>
          </a:p>
          <a:p>
            <a:endParaRPr lang="en-US" altLang="ja-JP" dirty="0"/>
          </a:p>
          <a:p>
            <a:endParaRPr kumimoji="1" lang="ja-JP" altLang="en-US" dirty="0"/>
          </a:p>
        </p:txBody>
      </p:sp>
      <p:sp>
        <p:nvSpPr>
          <p:cNvPr id="25" name="テキスト ボックス 24"/>
          <p:cNvSpPr txBox="1"/>
          <p:nvPr/>
        </p:nvSpPr>
        <p:spPr>
          <a:xfrm>
            <a:off x="79969" y="1835696"/>
            <a:ext cx="6585744" cy="461665"/>
          </a:xfrm>
          <a:prstGeom prst="rect">
            <a:avLst/>
          </a:prstGeom>
          <a:noFill/>
        </p:spPr>
        <p:txBody>
          <a:bodyPr wrap="square" rtlCol="0">
            <a:spAutoFit/>
          </a:bodyPr>
          <a:lstStyle/>
          <a:p>
            <a:pPr algn="ctr"/>
            <a:r>
              <a:rPr kumimoji="1" lang="ja-JP" altLang="en-US" sz="2400" b="1" dirty="0" smtClean="0">
                <a:solidFill>
                  <a:srgbClr val="FF66FF"/>
                </a:solidFill>
                <a:latin typeface="HG丸ｺﾞｼｯｸM-PRO" panose="020F0600000000000000" pitchFamily="50" charset="-128"/>
                <a:ea typeface="HG丸ｺﾞｼｯｸM-PRO" panose="020F0600000000000000" pitchFamily="50" charset="-128"/>
              </a:rPr>
              <a:t>はじめての方でも年末調整実務が分かる！</a:t>
            </a:r>
            <a:endParaRPr kumimoji="1" lang="ja-JP" altLang="en-US" sz="2400" b="1" dirty="0">
              <a:solidFill>
                <a:srgbClr val="FF66FF"/>
              </a:solidFill>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188640" y="2564542"/>
            <a:ext cx="3243671" cy="2123658"/>
          </a:xfrm>
          <a:prstGeom prst="rect">
            <a:avLst/>
          </a:prstGeom>
          <a:noFill/>
        </p:spPr>
        <p:txBody>
          <a:bodyPr wrap="square" rtlCol="0">
            <a:spAutoFit/>
          </a:bodyPr>
          <a:lstStyle/>
          <a:p>
            <a:r>
              <a:rPr lang="ja-JP" altLang="en-US" sz="1200" dirty="0" smtClean="0"/>
              <a:t>いつもは給与</a:t>
            </a:r>
            <a:r>
              <a:rPr lang="ja-JP" altLang="en-US" sz="1200" dirty="0"/>
              <a:t>ソフト</a:t>
            </a:r>
            <a:r>
              <a:rPr lang="ja-JP" altLang="en-US" sz="1200" dirty="0" smtClean="0"/>
              <a:t>が自動的にしてくれる年末調整ですが、さまざまなケースに対応できるように、</a:t>
            </a:r>
            <a:endParaRPr lang="en-US" altLang="ja-JP" sz="1200" dirty="0" smtClean="0"/>
          </a:p>
          <a:p>
            <a:r>
              <a:rPr kumimoji="1" lang="ja-JP" altLang="en-US" sz="1200" dirty="0" smtClean="0"/>
              <a:t>「年末調整の基礎」を身に付けるための勉強会です。</a:t>
            </a:r>
            <a:endParaRPr kumimoji="1" lang="en-US" altLang="ja-JP" sz="1200" smtClean="0"/>
          </a:p>
          <a:p>
            <a:endParaRPr kumimoji="1" lang="en-US" altLang="ja-JP" sz="1200" dirty="0" smtClean="0"/>
          </a:p>
          <a:p>
            <a:r>
              <a:rPr lang="ja-JP" altLang="en-US" sz="1200" dirty="0"/>
              <a:t>今回</a:t>
            </a:r>
            <a:r>
              <a:rPr lang="ja-JP" altLang="en-US" sz="1200" dirty="0" smtClean="0"/>
              <a:t>は、講師に税理士法人中野会計事務所　野邑吉樹先生をお招きして、年末調整の基礎から実務に沿った内容を勉強していき</a:t>
            </a:r>
            <a:r>
              <a:rPr lang="ja-JP" altLang="en-US" sz="1200" dirty="0"/>
              <a:t>ます</a:t>
            </a:r>
            <a:r>
              <a:rPr lang="ja-JP" altLang="en-US" sz="1200" dirty="0" smtClean="0"/>
              <a:t>。</a:t>
            </a:r>
            <a:endParaRPr lang="en-US" altLang="ja-JP" sz="1200" dirty="0" smtClean="0"/>
          </a:p>
          <a:p>
            <a:endParaRPr lang="en-US" altLang="ja-JP" sz="1200" dirty="0" smtClean="0"/>
          </a:p>
          <a:p>
            <a:r>
              <a:rPr lang="ja-JP" altLang="en-US" sz="1200" dirty="0" smtClean="0"/>
              <a:t>はじめての方はもちろん、年末調整の理屈を今一度整理したい、という方も是非ご参加ください。</a:t>
            </a:r>
            <a:endParaRPr kumimoji="1" lang="ja-JP" altLang="en-US"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5">
            <a:lumMod val="90000"/>
          </a:schemeClr>
        </a:solidFill>
        <a:ln w="19050">
          <a:solidFill>
            <a:srgbClr val="0070C0"/>
          </a:solidFill>
          <a:round/>
          <a:headEnd/>
          <a:tailEnd/>
        </a:ln>
        <a:effectLst/>
      </a:spPr>
      <a:bodyPr wrap="none" anchor="ctr"/>
      <a:lstStyle>
        <a:defPPr>
          <a:defRPr dirty="0"/>
        </a:defPPr>
      </a:lst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TotalTime>
  <Words>194</Words>
  <Application>Microsoft Office PowerPoint</Application>
  <PresentationFormat>画面に合わせる (4:3)</PresentationFormat>
  <Paragraphs>41</Paragraphs>
  <Slides>1</Slides>
  <Notes>1</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標準デザイン</vt:lpstr>
      <vt:lpstr>PowerPoint プレゼンテーション</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
  <dc:creator>宝島社</dc:creator>
  <cp:keywords/>
  <dc:description/>
  <cp:lastModifiedBy>玉崎健一郎</cp:lastModifiedBy>
  <cp:revision>40</cp:revision>
  <cp:lastPrinted>2017-08-24T07:16:25Z</cp:lastPrinted>
  <dcterms:created xsi:type="dcterms:W3CDTF">2008-07-02T03:13:12Z</dcterms:created>
  <dcterms:modified xsi:type="dcterms:W3CDTF">2017-08-27T23:52:36Z</dcterms:modified>
  <cp:category/>
</cp:coreProperties>
</file>